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8" r:id="rId2"/>
    <p:sldId id="259" r:id="rId3"/>
    <p:sldId id="260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8" r:id="rId16"/>
    <p:sldId id="279" r:id="rId17"/>
    <p:sldId id="277" r:id="rId18"/>
    <p:sldId id="274" r:id="rId19"/>
    <p:sldId id="275" r:id="rId20"/>
    <p:sldId id="276" r:id="rId21"/>
    <p:sldId id="285" r:id="rId22"/>
    <p:sldId id="286" r:id="rId23"/>
    <p:sldId id="287" r:id="rId24"/>
    <p:sldId id="280" r:id="rId25"/>
    <p:sldId id="288" r:id="rId26"/>
    <p:sldId id="281" r:id="rId27"/>
    <p:sldId id="289" r:id="rId28"/>
    <p:sldId id="290" r:id="rId29"/>
    <p:sldId id="291" r:id="rId30"/>
    <p:sldId id="292" r:id="rId31"/>
    <p:sldId id="293" r:id="rId32"/>
    <p:sldId id="282" r:id="rId33"/>
    <p:sldId id="294" r:id="rId34"/>
    <p:sldId id="283" r:id="rId35"/>
    <p:sldId id="297" r:id="rId36"/>
    <p:sldId id="298" r:id="rId37"/>
    <p:sldId id="299" r:id="rId38"/>
    <p:sldId id="300" r:id="rId39"/>
    <p:sldId id="301" r:id="rId40"/>
    <p:sldId id="284" r:id="rId41"/>
    <p:sldId id="295" r:id="rId42"/>
    <p:sldId id="296" r:id="rId43"/>
    <p:sldId id="302" r:id="rId44"/>
    <p:sldId id="303" r:id="rId45"/>
    <p:sldId id="304" r:id="rId46"/>
    <p:sldId id="305" r:id="rId47"/>
    <p:sldId id="306" r:id="rId48"/>
    <p:sldId id="313" r:id="rId49"/>
    <p:sldId id="314" r:id="rId50"/>
    <p:sldId id="315" r:id="rId51"/>
    <p:sldId id="316" r:id="rId52"/>
    <p:sldId id="310" r:id="rId53"/>
    <p:sldId id="311" r:id="rId54"/>
    <p:sldId id="312" r:id="rId55"/>
    <p:sldId id="307" r:id="rId56"/>
    <p:sldId id="317" r:id="rId57"/>
    <p:sldId id="318" r:id="rId58"/>
    <p:sldId id="319" r:id="rId59"/>
    <p:sldId id="323" r:id="rId60"/>
    <p:sldId id="324" r:id="rId61"/>
    <p:sldId id="325" r:id="rId62"/>
    <p:sldId id="326" r:id="rId63"/>
    <p:sldId id="322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77BC4-3297-4690-A429-7FBA180FFDB7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0247-3E99-4FE8-8B23-3CB7246B98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40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70E5-03BE-4200-ACA5-B982A650505B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BF349-7FB3-44D7-A2A4-E8B0ABE6F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48925-5BA4-4D30-BBE6-6B80AD8275C2}" type="datetimeFigureOut">
              <a:rPr lang="pt-BR" smtClean="0"/>
              <a:pPr/>
              <a:t>20/01/2014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BE70-4A06-43EE-A8DF-6426C9EC01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mapia.org/7851163/Igreja_Adventista_do_S%C3%A9timo_Di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aspsp.edu.br/internoticias/novidades/novidades.asp?cod=10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Domingo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osangelacallado.wordpress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57158" y="1000108"/>
            <a:ext cx="83936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IASD REJEITARÁ</a:t>
            </a:r>
          </a:p>
          <a:p>
            <a:pPr algn="ctr"/>
            <a:r>
              <a:rPr lang="pt-BR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SÁBADO?</a:t>
            </a:r>
            <a:endParaRPr lang="pt-B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magesCAYU907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71480"/>
            <a:ext cx="3228988" cy="3643338"/>
          </a:xfrm>
          <a:prstGeom prst="rect">
            <a:avLst/>
          </a:prstGeom>
        </p:spPr>
      </p:pic>
      <p:pic>
        <p:nvPicPr>
          <p:cNvPr id="4" name="Imagem 3" descr="imagesCA1NJOL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4786330" cy="36433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4500570"/>
            <a:ext cx="8574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“A União Européia decide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Santificar</a:t>
            </a: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Domingo</a:t>
            </a:r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.”  (2002)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magesCA3UI1H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001056" cy="21431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1472" y="2000240"/>
            <a:ext cx="8001056" cy="10715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4282" y="3429000"/>
            <a:ext cx="8671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“Sociedades estressadas poderiam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usar os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Domingos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descanso.”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(2004)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6" descr="papa-hand-758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925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714744" y="857232"/>
            <a:ext cx="52311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Domingo</a:t>
            </a:r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 é um dia santo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primordial e deve ser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santificado um dia de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descanso do trabalho;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que esperançosamente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também será reconheci-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do pela lei civil.”</a:t>
            </a:r>
          </a:p>
          <a:p>
            <a:pPr algn="ctr"/>
            <a:endParaRPr lang="pt-B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Pope Benedict XVI,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Sacramentum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Cantatis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”</a:t>
            </a:r>
          </a:p>
          <a:p>
            <a:pPr algn="ctr"/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February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 22, 2007.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6 article-110-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pic>
        <p:nvPicPr>
          <p:cNvPr id="4" name="Imagem 3" descr="7 article-110-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943600"/>
            <a:ext cx="4714876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Na </a:t>
            </a:r>
            <a:r>
              <a:rPr lang="pt-BR" sz="2000" dirty="0" smtClean="0">
                <a:solidFill>
                  <a:srgbClr val="FFFF00"/>
                </a:solidFill>
              </a:rPr>
              <a:t>Polônia</a:t>
            </a:r>
            <a:r>
              <a:rPr lang="pt-BR" sz="2000" dirty="0" smtClean="0"/>
              <a:t>, um cartaz tem como inscrição central: </a:t>
            </a: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Faça Compras ao Domingo”.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14876" y="5429264"/>
            <a:ext cx="4429124" cy="14287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Um outro cartaz </a:t>
            </a:r>
            <a:r>
              <a:rPr lang="pt-BR" dirty="0" smtClean="0">
                <a:solidFill>
                  <a:srgbClr val="FFFF00"/>
                </a:solidFill>
              </a:rPr>
              <a:t>(Polônia) </a:t>
            </a:r>
            <a:r>
              <a:rPr lang="pt-BR" dirty="0" smtClean="0"/>
              <a:t>inclui também uma criança que vê a sua mãe na TV a trabalhar e diz num sentido de lamentação: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“Hoje é domingo e a mamãe está a trabalhar”.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8 article-110-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4" name="Imagem 3" descr="9 2012-02-20-Affic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943600"/>
            <a:ext cx="4357686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Na </a:t>
            </a:r>
            <a:r>
              <a:rPr lang="pt-BR" sz="2000" dirty="0" smtClean="0">
                <a:solidFill>
                  <a:srgbClr val="FFFF00"/>
                </a:solidFill>
              </a:rPr>
              <a:t>Hungria</a:t>
            </a:r>
            <a:r>
              <a:rPr lang="pt-BR" sz="2000" dirty="0" smtClean="0"/>
              <a:t>, um cartaz escrito em inglês diz: </a:t>
            </a: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“Parem o trabalho ao domingo”.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57686" y="5643578"/>
            <a:ext cx="4786314" cy="12144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Na </a:t>
            </a:r>
            <a:r>
              <a:rPr lang="pt-BR" sz="2000" dirty="0" smtClean="0">
                <a:solidFill>
                  <a:srgbClr val="FFFF00"/>
                </a:solidFill>
              </a:rPr>
              <a:t>França</a:t>
            </a:r>
            <a:r>
              <a:rPr lang="pt-BR" sz="2000" dirty="0" smtClean="0"/>
              <a:t>, um cartaz apresenta um carrinho de compras por baixo da inscrição: </a:t>
            </a: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“Trabalho ao domingo – não empurrar”.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eyDominicalArgent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5720" y="5715016"/>
            <a:ext cx="857256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 FRANCISCO CONFIRMA SEU APOIO AO FECHAMENTO DO COMÉRCIO AOS DOMINGOS.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10377234" flipV="1">
            <a:off x="1660430" y="564613"/>
            <a:ext cx="4143403" cy="108100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1474472" flipV="1">
            <a:off x="1667432" y="4282063"/>
            <a:ext cx="4105957" cy="882989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7158" y="35716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 todo  adventista  sincero,  as  noticias dos meios de comunicação são o sinal de que já é hora de pregar a terceira mensagem angélica com poder.  O que ela diz?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48" y="1714488"/>
            <a:ext cx="7572428" cy="24288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“Seguiu-se a estes outro anjo, o terceiro, dizendo em grande voz: Se alguém adora a besta e a sua imagem e recebe a sua marca na fronte ou sobre a mão, também esse beberá do vinho da cólera de Deus, preparado, sem mistura, no cálice da sua ira, e será atormentado com fogo e enxofre diante dos santos anjos e diante do Cordeiro.”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14:09.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472" y="4572008"/>
            <a:ext cx="8048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  é   a   última  mensagem  enviada  pelo  céu ao povo adventista e ao  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undo,   e  contém  a  mais  terrível  ameaça  já  dirigida  aos  mortais.   É 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roclamada  em “grande voz” e adverte a todos a não adorar a besta nem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eceberem  sua marca na fronte ou sobre a mão, sob pena de sofrerem as 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   pragas   e   por  fim  a  segunda morte.  Qual é a marca da besta?  Os 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dventistas sabem: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42908" y="0"/>
            <a:ext cx="892975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1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"</a:t>
            </a: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Quando vier a prova, será mostrado claramente </a:t>
            </a:r>
            <a:r>
              <a:rPr kumimoji="0" lang="af-ZA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o que é a marca da besta.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Ela é a observância do domingo. </a:t>
            </a: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" </a:t>
            </a: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The Seventh-day Adventist Bible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Commentary, vol. 7</a:t>
            </a:r>
            <a:r>
              <a:rPr kumimoji="0" lang="af-ZA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,</a:t>
            </a: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pág. 980. (Ellen G. White)</a:t>
            </a:r>
            <a:endParaRPr kumimoji="0" lang="af-ZA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4294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87967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f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f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Depois da advertência contra a adoração da besta e sua imagem, a profecia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declara: </a:t>
            </a: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"Aqui estão os que guardam os mandamentos de Deus, e a fé de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Jesus" (Ap. 14:12). </a:t>
            </a: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Considerando que aqueles que guardam os mandamentos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de Deus são assim colocados em contraste com os que adoram a besta e sua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imagem e recebem o seu sinal. conclui-se que a observância da lei de Deus,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por um lado, e sua violação, por outro, deverão distinguir entre os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adoradores de Deus e os adoradores da besta.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f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"0 sinal, ou selo, de Deus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é revelado </a:t>
            </a:r>
            <a:r>
              <a:rPr kumimoji="0" lang="af-ZA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na observância do sábado do sétimo dia </a:t>
            </a: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- o memorial divino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da criação. ... A marca da besta é o oposto disso - </a:t>
            </a:r>
            <a:r>
              <a:rPr kumimoji="0" lang="af-ZA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 observância do primeiro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dia da semana</a:t>
            </a:r>
            <a:r>
              <a:rPr kumimoji="0" lang="af-ZA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." </a:t>
            </a: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Testemunhos Seletos., vol. 3, pág. 232. (Ellen G. White)</a:t>
            </a:r>
            <a:endParaRPr kumimoji="0" lang="af-ZA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-928726" y="0"/>
            <a:ext cx="106872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320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f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f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Segundo o testemunho, qual deve ser o posicionamento dos servos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de Deus agora?</a:t>
            </a:r>
            <a:endParaRPr kumimoji="0" lang="pt-B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400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f-Z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“Os que não receberão o sinal da besta e da sua imagem quando 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sair o decreto, terão que estar decididos a dizer agora: 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Não, não mostraremos estima pela instituição da besta</a:t>
            </a:r>
            <a:r>
              <a:rPr kumimoji="0" lang="af-ZA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.” 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Primeiros Escritos, pág. 67</a:t>
            </a:r>
            <a:endParaRPr kumimoji="0" lang="af-ZA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Documents and Settings\Machado\Meus documentos\Minhas imagens\figuras e fotos para ilustrar estudo em PPT\estudo sobre lei dominical 1\folheto Decreto Dominical - world e pdf\images lei dominical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14422"/>
            <a:ext cx="2690818" cy="421484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57158" y="428604"/>
            <a:ext cx="517725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“Ai  dos  filhos  rebeldes  –  oráculo  de</a:t>
            </a:r>
          </a:p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Iahweh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fazem projetos, mas não</a:t>
            </a:r>
          </a:p>
          <a:p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 de mim!  </a:t>
            </a:r>
            <a:r>
              <a:rPr lang="pt-B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formam alianças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 não  sugeridas pelo meu espírito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  acumulam pecado sobre pecado!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   Porque    este    povo    é    rebelde, 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onstituído    de    filhos   desleais,   de 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ilhos  que se recusam a ouvir a Lei de</a:t>
            </a:r>
          </a:p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Iahweh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 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30:01 e 09 (Bíblia de Jerusalém).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873989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“ O primeiro dia da semana não é um dia para ser reverenciado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 É um sábado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espúrio, e os membros da família do Senhor não podem ter parte com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os homens que o exaltam</a:t>
            </a:r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“ Eventos Finais, 128  / FEC 475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“Precisamos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tomar a firme posição de que não reverenciaremos o primeiro 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dia da semana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como o sábado, pois ele não é o dia que foi abençoado e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santificado por Jeová, e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reverenciando o domingo nós nos colocaríamos 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ao lado do grande enganador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...” Eventos Finas , 133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Nossa posição deve ser clara - não devemos mostrar nenhuma estima pelo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domingo como dia sagrado ou de culto. </a:t>
            </a:r>
            <a:r>
              <a:rPr kumimoji="0" lang="af-Z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Mas estão os adventistas, o povo </a:t>
            </a: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que Deus levantou, se posicionando desta forma? </a:t>
            </a:r>
            <a:endParaRPr kumimoji="0" lang="af-Z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6" descr="Nova Imag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786742" cy="46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28596" y="5500702"/>
            <a:ext cx="800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Igreja Adventista de Itapecerica da Serra – SP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Culto do Poder as 9:00 </a:t>
            </a:r>
            <a:r>
              <a:rPr lang="pt-BR" sz="2400" dirty="0" err="1" smtClean="0">
                <a:solidFill>
                  <a:schemeClr val="bg1"/>
                </a:solidFill>
              </a:rPr>
              <a:t>Hs</a:t>
            </a:r>
            <a:r>
              <a:rPr lang="pt-BR" sz="2400" dirty="0" smtClean="0">
                <a:solidFill>
                  <a:schemeClr val="bg1"/>
                </a:solidFill>
              </a:rPr>
              <a:t>. da manhã, no mesmo horário que é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celebrada a Missa.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0800000" flipV="1">
            <a:off x="571471" y="3500438"/>
            <a:ext cx="7572425" cy="78581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4" name="Imagem 3" descr="Placa Igr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11004175" flipV="1">
            <a:off x="3073992" y="3143313"/>
            <a:ext cx="3786215" cy="49756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28794" y="571501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IASD – Parque </a:t>
            </a:r>
            <a:r>
              <a:rPr lang="pt-B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Boturussu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São Paulo-SP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4" name="Imagem 3" descr="Reunioes aos Domingos as 9 horas da Man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4786346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11004175" flipV="1">
            <a:off x="1854004" y="2857470"/>
            <a:ext cx="1996735" cy="31493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985" name="Picture 1" descr="C:\Documents and Settings\Machado\Meus documentos\Minhas imagens\figuras e fotos para ilustrar estudo em PPT\Apostasia generalizda na IASD\abominação na IASD\logo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53"/>
            <a:ext cx="3071834" cy="285752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4282" y="714356"/>
            <a:ext cx="88794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ADVENTISTA DO SÉTIMO DIA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localizada na Guariroba, em </a:t>
            </a:r>
          </a:p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Ceilândia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Distrito Federal.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Cultos: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</a:t>
            </a:r>
          </a:p>
          <a:p>
            <a:pPr>
              <a:buFontTx/>
              <a:buChar char="-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Sabatina às 9:00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 divino (adoração) às 10:30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 jovem (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J.A.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às 18:00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</a:t>
            </a:r>
          </a:p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-Culto do poder às 6:00 </a:t>
            </a:r>
            <a:r>
              <a:rPr lang="pt-B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http://wikimapia.org/7851163/Igreja_Adventista_do_S%C3%A9timo_Dia</a:t>
            </a: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 flipV="1">
            <a:off x="142840" y="4786322"/>
            <a:ext cx="3714777" cy="92869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985" name="Picture 1" descr="C:\Documents and Settings\Machado\Meus documentos\Minhas imagens\figuras e fotos para ilustrar estudo em PPT\Apostasia generalizda na IASD\abominação na IASD\logo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53"/>
            <a:ext cx="2571768" cy="2643205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4282" y="714356"/>
            <a:ext cx="992988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UNASP – Centro Universitário Adventista</a:t>
            </a:r>
          </a:p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de São Paulo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PROGRAMAÇÃO DA PRÓXIMA SEMANA: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– 6:30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Culto de Oração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Terça – 19:30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Culto do Poder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Quarta – 20:00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Pr...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Sexta – 20:00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Pastoral Universitária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– 7:30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Classe dos professores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http://www.unaspsp.edu.br/internoticias/novidades/novidades.asp?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cod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=100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OBS: Acessado em 12 de agosto de 2008.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 flipV="1">
            <a:off x="142837" y="2643182"/>
            <a:ext cx="5072104" cy="42862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357222" y="0"/>
            <a:ext cx="9214775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Culto no horário da primeira missa de domingo, às 6:00, e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ainda chamado de culto do poder. Dará o Senhor o poder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no dia consagrado pelo papa? Estas não são as únicas igrejas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a realizarem tal culto. Diversas igrejas em São Paulo, como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a Igreja Central de Itapecerica da Serra - região metropolitana,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de São Paulo, e igrejas em Curitiba já têm cultos aos domingos.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E no instituto de teologia</a:t>
            </a: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(UNASP), </a:t>
            </a: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culto de oração no horário da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f-Z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</a:t>
            </a: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issa de domingo - 6:30, no mesmo dia e horário no qual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os católicos vão rezar;</a:t>
            </a: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se a razão do culto for buscar poder do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f-Z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af-ZA" sz="2400" b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lto, porque não se faz este mesmo culto no sábado, dia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f-Z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scolhido por Deus para buscarmos o poder, a “bênção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f-Z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af-ZA" sz="2400" b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abática”, em resposta à oração?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como estas são de obediência à ordem do Espírito de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Profecia: </a:t>
            </a: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“dizer agora ... não mostraremos estima pela 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instituição da besta”</a:t>
            </a:r>
            <a:r>
              <a:rPr kumimoji="0" lang="af-ZA" sz="24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kumimoji="0" lang="af-ZA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Por que estão fazendo culto aos</a:t>
            </a:r>
          </a:p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f-Z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af-ZA" sz="2400" b="1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omingos?  O Ecumenismo seria</a:t>
            </a:r>
            <a:r>
              <a:rPr lang="af-Z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resposta?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274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57158" y="142853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CALENDÁRIO DA DIVISÃO SUL AMERICANA DA IASD JÁ ASSUME O DOMINGO COMO SÉTIMO DIA DA SEMANA</a:t>
            </a:r>
          </a:p>
        </p:txBody>
      </p:sp>
      <p:pic>
        <p:nvPicPr>
          <p:cNvPr id="1026" name="Picture 2" descr="E:\abominação na IASD\calendario_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52"/>
            <a:ext cx="3643338" cy="3286148"/>
          </a:xfrm>
          <a:prstGeom prst="rect">
            <a:avLst/>
          </a:prstGeom>
          <a:noFill/>
        </p:spPr>
      </p:pic>
      <p:pic>
        <p:nvPicPr>
          <p:cNvPr id="1027" name="Picture 3" descr="E:\abominação na IASD\calendario_fre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2214578" cy="1785950"/>
          </a:xfrm>
          <a:prstGeom prst="rect">
            <a:avLst/>
          </a:prstGeom>
          <a:noFill/>
        </p:spPr>
      </p:pic>
      <p:pic>
        <p:nvPicPr>
          <p:cNvPr id="6" name="Picture 6" descr="calendario_detal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714488"/>
            <a:ext cx="47879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57158" y="142853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ADESIVO E OUTDOOR DA IASD CONFIRMA QUE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DOMINGO É O SÉTIMO DIA DA SEMANA </a:t>
            </a:r>
          </a:p>
        </p:txBody>
      </p:sp>
      <p:pic>
        <p:nvPicPr>
          <p:cNvPr id="4" name="Picture 4" descr="ades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400675" cy="1619250"/>
          </a:xfrm>
          <a:prstGeom prst="rect">
            <a:avLst/>
          </a:prstGeom>
          <a:noFill/>
        </p:spPr>
      </p:pic>
      <p:pic>
        <p:nvPicPr>
          <p:cNvPr id="5" name="Picture 5" descr="outdoor_a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857496"/>
            <a:ext cx="7561263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57158" y="357166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EXALTAÇÃO DO DOMINGO NA PROPAGANDA DENOMINACIONAL ADVENTISTA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E:\apostasia generalizada - adoração ao sol na IASD\agenda_megadoming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786322"/>
            <a:ext cx="3810000" cy="1752600"/>
          </a:xfrm>
          <a:prstGeom prst="rect">
            <a:avLst/>
          </a:prstGeom>
          <a:noFill/>
        </p:spPr>
      </p:pic>
      <p:pic>
        <p:nvPicPr>
          <p:cNvPr id="2051" name="Picture 3" descr="E:\apostasia generalizada - adoração ao sol na IASD\cartaz-mega-doming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2686050" cy="3810000"/>
          </a:xfrm>
          <a:prstGeom prst="rect">
            <a:avLst/>
          </a:prstGeom>
          <a:noFill/>
        </p:spPr>
      </p:pic>
      <p:pic>
        <p:nvPicPr>
          <p:cNvPr id="2052" name="Picture 4" descr="E:\apostasia generalizada - adoração ao sol na IASD\Mega Domingos 2a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26"/>
            <a:ext cx="38100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29565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85720" y="428604"/>
            <a:ext cx="871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 DIRÁ AO PAPA QUE O MUNDO PRECISA DE UMA LEI MORAL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357298"/>
            <a:ext cx="5290824" cy="392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 – O presidente dos EUA, George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 Bush,  fará  uma  cerimônia  de boas-vindas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egada de elogios e apoio ao papa Bento XVI ...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 presidente  Bush  vai  dizer  ao  papa que os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 Unidos  e  o mundo precisam ouvir sua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ensagem, que Deus é amor, que a vida é uma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sagrada  e  que  todos  devemos  ser  guiados</a:t>
            </a:r>
          </a:p>
          <a:p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uma lei moral comum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afirmou a porta-voz</a:t>
            </a: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Casa Branca; Dana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Jornal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 de abril de 2008)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14282" y="142853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DEUS SOL É ADORADO ATRAVÉS DA LITERATURA  ADVENTISTA</a:t>
            </a:r>
          </a:p>
        </p:txBody>
      </p:sp>
      <p:pic>
        <p:nvPicPr>
          <p:cNvPr id="3075" name="Picture 3" descr="E:\folheto Decreto Dominical - world e pdf\imagesiasd adorando o sol 234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14818"/>
            <a:ext cx="2928958" cy="2500330"/>
          </a:xfrm>
          <a:prstGeom prst="rect">
            <a:avLst/>
          </a:prstGeom>
          <a:noFill/>
        </p:spPr>
      </p:pic>
      <p:pic>
        <p:nvPicPr>
          <p:cNvPr id="3076" name="Picture 4" descr="E:\folheto Decreto Dominical - world e pdf\BRAOS_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3810000" cy="2857500"/>
          </a:xfrm>
          <a:prstGeom prst="rect">
            <a:avLst/>
          </a:prstGeom>
          <a:noFill/>
        </p:spPr>
      </p:pic>
      <p:pic>
        <p:nvPicPr>
          <p:cNvPr id="3077" name="Picture 5" descr="E:\folheto Decreto Dominical - world e pdf\boletim informativo da IASD - adorando o s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314" y="714356"/>
            <a:ext cx="1817686" cy="2871786"/>
          </a:xfrm>
          <a:prstGeom prst="rect">
            <a:avLst/>
          </a:prstGeom>
          <a:noFill/>
        </p:spPr>
      </p:pic>
      <p:pic>
        <p:nvPicPr>
          <p:cNvPr id="3078" name="Picture 6" descr="E:\folheto Decreto Dominical - world e pdf\BRAOS_~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00108"/>
            <a:ext cx="3810000" cy="2857500"/>
          </a:xfrm>
          <a:prstGeom prst="rect">
            <a:avLst/>
          </a:prstGeom>
          <a:noFill/>
        </p:spPr>
      </p:pic>
      <p:pic>
        <p:nvPicPr>
          <p:cNvPr id="3079" name="Picture 7" descr="E:\folheto Decreto Dominical - world e pdf\imagesCAF0IWDNadoração ao sol IASD wewq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785926"/>
            <a:ext cx="242889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106" name="Picture 2" descr="C:\Documents and Settings\Machado\Meus documentos\Minhas imagens\figuras e fotos para ilustrar estudo em PPT\estudo sobre lei dominical 1\folheto Decreto Dominical - world e pdf\BRAOS_~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</p:spPr>
      </p:pic>
      <p:pic>
        <p:nvPicPr>
          <p:cNvPr id="47107" name="Picture 3" descr="C:\Documents and Settings\Machado\Meus documentos\Minhas imagens\figuras e fotos para ilustrar estudo em PPT\estudo sobre lei dominical 1\folheto Decreto Dominical - world e pdf\Dizim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357818" cy="2857496"/>
          </a:xfrm>
          <a:prstGeom prst="rect">
            <a:avLst/>
          </a:prstGeom>
          <a:noFill/>
        </p:spPr>
      </p:pic>
      <p:pic>
        <p:nvPicPr>
          <p:cNvPr id="47108" name="Picture 4" descr="C:\Documents and Settings\Machado\Meus documentos\Minhas imagens\figuras e fotos para ilustrar estudo em PPT\estudo sobre lei dominical 1\folheto Decreto Dominical - world e pdf\images iasd adorando o sol (domingo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4500562" cy="1928826"/>
          </a:xfrm>
          <a:prstGeom prst="rect">
            <a:avLst/>
          </a:prstGeom>
          <a:noFill/>
        </p:spPr>
      </p:pic>
      <p:pic>
        <p:nvPicPr>
          <p:cNvPr id="47109" name="Picture 5" descr="C:\Documents and Settings\Machado\Meus documentos\Minhas imagens\figuras e fotos para ilustrar estudo em PPT\estudo sobre lei dominical 1\folheto Decreto Dominical - world e pdf\BRAOS_~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786058"/>
            <a:ext cx="4643438" cy="4071942"/>
          </a:xfrm>
          <a:prstGeom prst="rect">
            <a:avLst/>
          </a:prstGeom>
          <a:noFill/>
        </p:spPr>
      </p:pic>
      <p:pic>
        <p:nvPicPr>
          <p:cNvPr id="47110" name="Picture 6" descr="C:\Documents and Settings\Machado\Meus documentos\Minhas imagens\figuras e fotos para ilustrar estudo em PPT\estudo sobre lei dominical 1\folheto Decreto Dominical - world e pdf\imagesCAF0IWDNadoração ao sol IASD wewq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450056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937" name="Picture 1" descr="E:\Estudo - será que a IASD vai guardar o domingo\Unti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476628" cy="421484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4282" y="285728"/>
            <a:ext cx="857256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Filhos de um Deus Maior?!  Qual deus?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Senhor  Jeová não é um deus maior,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 sim o ÚNICO DEUS VERDADEIRO!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porquê  um  girassol?   Sabem  que o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irassol   está  sempre  voltado  para o 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sol?  E daí deriva o seu nome.  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“Segundo   as   crenças   daquele   povo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[babilônicos], bem como dos assírios e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gípcios,    </a:t>
            </a:r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  reverenciavam   como</a:t>
            </a:r>
          </a:p>
          <a:p>
            <a:r>
              <a:rPr lang="pt-B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 maior o sol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http://pt.wikipedia.org/wiki/Domingo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 Incas  tinham  o  sol  como  deus  maior 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dele se originavam todas  as  suas  crenças.   Dependendo  da  interpretação a palavra Inca  pode  significar  várias  coisas.  Entre elas: ... descendente do sol ou </a:t>
            </a:r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 do sol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http://rosangelacallado.wordpress.com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Espaço Reservado para Conteúdo 4" descr="DSC08127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tângulo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37:20: “... que todos os reinos da terra saibam </a:t>
            </a:r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só tu, </a:t>
            </a:r>
            <a:r>
              <a:rPr lang="pt-BR" sz="2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Iahweh</a:t>
            </a:r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Deus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Bíblia de Jerusalém. </a:t>
            </a: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357188" y="3286125"/>
            <a:ext cx="8429625" cy="7143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POSIÇÃO DE ADORAÇÃO NO TABERNÁCULO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tenda sagrada ficava encerrada em um espaço descoberto chamado o pátio, que estava rodeado de cortinas ou anteparos, de linho fino, suspensos de colunas de cobre. 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entrada para este recinto ficava na extremidade oriental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Patriarcas e Profetas, pág. 347.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o sacerdote oferecia incenso perante Deus, olhava em direção à arca... (...) Quando os sacerdotes, pela manhã e à tardinha, entravam no lugar santo (...) [os adoradores que se reuniam junto ao tabernáculo] uniam-se em oração silenciosa, com o rosto voltado para o lugar santo.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(...) E, quando, em tempos posteriores, os judeus foram espalhados como cativos em países distantes, ainda naquela hora designada voltavam o rosto para Jerusalém e proferiam as suas petições ao Altíssimo de Israel.”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Idem,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365 e 366.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Nova pasta IASD\BRAOS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928926" y="3857628"/>
            <a:ext cx="5572164" cy="221457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 porque que nesta ilustração (Livro: A Bela Bíblia Contada às Crianças, vol. 2,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38-39 da IASD), aparece o sacerdote de costa para Deus e para o tabernáculo, ao contrário das descrições inspiradas pelo Senhor?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428604"/>
            <a:ext cx="2357454" cy="14287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SHEKINAH: Refere-se à glória visível de Deus “habitando” no meio de Seu povo. Is. 60:2;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17:5;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2:9.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a direita 7"/>
          <p:cNvSpPr/>
          <p:nvPr/>
        </p:nvSpPr>
        <p:spPr>
          <a:xfrm rot="10800000">
            <a:off x="5643570" y="64291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786578" y="571480"/>
            <a:ext cx="201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SHEKINAH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3.sphotos.ak.fbcdn.net/hphotos-ak-snc6/45656_120180988031928_115391431844217_123961_83223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714348" y="3857628"/>
            <a:ext cx="7715304" cy="2643206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disse-me: Vê isto, filho do homem?  Ainda tornarás a ver abominações maiores do que estas. (...) e eles, virados para o oriente </a:t>
            </a:r>
            <a:r>
              <a:rPr lang="pt-B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adoravam o sol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Ezequiel 8:15 e 16.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pencerville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19475" cy="4508500"/>
          </a:xfrm>
          <a:prstGeom prst="rect">
            <a:avLst/>
          </a:prstGeom>
          <a:noFill/>
        </p:spPr>
      </p:pic>
      <p:pic>
        <p:nvPicPr>
          <p:cNvPr id="7173" name="Picture 5" descr="vit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675" y="4102100"/>
            <a:ext cx="3108325" cy="2755900"/>
          </a:xfrm>
          <a:prstGeom prst="rect">
            <a:avLst/>
          </a:prstGeom>
          <a:noFill/>
        </p:spPr>
      </p:pic>
      <p:pic>
        <p:nvPicPr>
          <p:cNvPr id="7174" name="Picture 6" descr="trin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250" y="1916113"/>
            <a:ext cx="1682750" cy="1804987"/>
          </a:xfrm>
          <a:prstGeom prst="rect">
            <a:avLst/>
          </a:prstGeom>
          <a:noFill/>
        </p:spPr>
      </p:pic>
      <p:pic>
        <p:nvPicPr>
          <p:cNvPr id="7175" name="Picture 7" descr="spencerville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76825"/>
            <a:ext cx="4762500" cy="178117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7313" y="4600575"/>
            <a:ext cx="4686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IASD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Spencerville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distante uns 8 Km da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C.G.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43300" y="63500"/>
            <a:ext cx="5214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   Wilson  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todos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 diretores  da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Conferência Geral ajoelhados diante da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 da Trindade, e de frente para o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Oriente!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63938" y="193675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  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951663" y="2379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804025" y="2349500"/>
            <a:ext cx="649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</a:t>
            </a:r>
          </a:p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E.S</a:t>
            </a:r>
            <a:r>
              <a:rPr lang="pt-BR" dirty="0" err="1"/>
              <a:t>.</a:t>
            </a:r>
            <a:endParaRPr lang="pt-BR" dirty="0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308850" y="2276475"/>
            <a:ext cx="7191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7451725" y="2781300"/>
            <a:ext cx="6492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380288" y="3068638"/>
            <a:ext cx="4318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435600" y="36655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         </a:t>
            </a:r>
            <a:r>
              <a:rPr lang="pt-BR" dirty="0" smtClean="0"/>
              <a:t>   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Vitral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esboço da Trindade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3492500" y="1628775"/>
            <a:ext cx="3311525" cy="2016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419475" y="1671638"/>
            <a:ext cx="3492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“Levou-me para o átrio de dentro da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Casa do Senhor, e eis que estavam</a:t>
            </a:r>
          </a:p>
          <a:p>
            <a:pPr algn="ctr"/>
            <a:r>
              <a:rPr lang="pt-BR" sz="1600" u="sng" dirty="0">
                <a:solidFill>
                  <a:srgbClr val="FFFF00"/>
                </a:solidFill>
              </a:rPr>
              <a:t>à   entrada  do  templo  do  Senhor</a:t>
            </a:r>
            <a:r>
              <a:rPr lang="pt-BR" sz="16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entre  o  pórtico  e  o altar, cerca de </a:t>
            </a:r>
            <a:r>
              <a:rPr lang="pt-BR" sz="1600" u="sng" dirty="0">
                <a:solidFill>
                  <a:srgbClr val="FFFF00"/>
                </a:solidFill>
              </a:rPr>
              <a:t>vinte  e  cinco  homens</a:t>
            </a:r>
            <a:r>
              <a:rPr lang="pt-BR" sz="1600" dirty="0">
                <a:solidFill>
                  <a:srgbClr val="FFFF00"/>
                </a:solidFill>
              </a:rPr>
              <a:t>,  de  costas para  o  templo  do  Senhor e com o rosto para o oriente; </a:t>
            </a:r>
            <a:r>
              <a:rPr lang="pt-BR" sz="1600" u="sng" dirty="0">
                <a:solidFill>
                  <a:srgbClr val="FFFF00"/>
                </a:solidFill>
              </a:rPr>
              <a:t>adorando o sol</a:t>
            </a:r>
            <a:r>
              <a:rPr lang="pt-BR" sz="1600" dirty="0">
                <a:solidFill>
                  <a:srgbClr val="FFFF00"/>
                </a:solidFill>
              </a:rPr>
              <a:t>, virados para o oriente</a:t>
            </a:r>
            <a:r>
              <a:rPr lang="pt-BR" sz="1600" dirty="0">
                <a:solidFill>
                  <a:schemeClr val="bg1"/>
                </a:solidFill>
              </a:rPr>
              <a:t>.”  </a:t>
            </a:r>
            <a:r>
              <a:rPr lang="pt-BR" sz="1600" dirty="0" err="1">
                <a:solidFill>
                  <a:schemeClr val="bg1"/>
                </a:solidFill>
              </a:rPr>
              <a:t>Ez</a:t>
            </a:r>
            <a:r>
              <a:rPr lang="pt-BR" sz="1600" dirty="0">
                <a:solidFill>
                  <a:schemeClr val="bg1"/>
                </a:solidFill>
              </a:rPr>
              <a:t>. 8:16.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3419475" y="3736975"/>
            <a:ext cx="256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Cumpre-se a profecia!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879475" y="51054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Frente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684213" y="5300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250825" y="62372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Púlpito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2339975" y="5229225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400"/>
              <a:t>Vitral – imagem do Sol e da</a:t>
            </a:r>
          </a:p>
          <a:p>
            <a:pPr algn="ctr"/>
            <a:r>
              <a:rPr lang="pt-BR" sz="1400"/>
              <a:t>Trindade</a:t>
            </a: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H="1">
            <a:off x="3132138" y="58769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7212" name="Picture 44" descr="solnascen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5157788"/>
            <a:ext cx="1162050" cy="781050"/>
          </a:xfrm>
          <a:prstGeom prst="rect">
            <a:avLst/>
          </a:prstGeom>
          <a:noFill/>
        </p:spPr>
      </p:pic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4767263" y="5992813"/>
            <a:ext cx="974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4767263" y="6307138"/>
            <a:ext cx="1116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 nascente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... Viste, filho do homem, o que os anciãos da casa de Israel fazem nas trevas, cada um nas suas câmaras pintadas de imagens ?" Ezequiel 8:12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"Levou-me para o átrio de dentro da Casa do SENHOR, e eis que estavam à entrada do templo do SENHOR, entre o pórtico e o altar,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de vinte e cinco homens</a:t>
            </a:r>
            <a:r>
              <a:rPr lang="pt-BR" b="1" dirty="0" smtClean="0"/>
              <a:t>, de costas para o templo do SENHOR e com o rosto para o oriente; adoravam o sol, virados para o oriente." Ezequiel 8:16.</a:t>
            </a:r>
            <a:endParaRPr lang="pt-BR" dirty="0"/>
          </a:p>
        </p:txBody>
      </p:sp>
      <p:pic>
        <p:nvPicPr>
          <p:cNvPr id="38913" name="Picture 1" descr="C:\Users\paulo\Pictures\spencerville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762500" cy="2736304"/>
          </a:xfrm>
          <a:prstGeom prst="rect">
            <a:avLst/>
          </a:prstGeom>
          <a:noFill/>
        </p:spPr>
      </p:pic>
      <p:pic>
        <p:nvPicPr>
          <p:cNvPr id="38914" name="Picture 2" descr="C:\Users\paulo\Pictures\solnasc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24944"/>
            <a:ext cx="1162050" cy="781050"/>
          </a:xfrm>
          <a:prstGeom prst="rect">
            <a:avLst/>
          </a:prstGeom>
          <a:noFill/>
        </p:spPr>
      </p:pic>
      <p:sp>
        <p:nvSpPr>
          <p:cNvPr id="8" name="Seta para baixo 7"/>
          <p:cNvSpPr/>
          <p:nvPr/>
        </p:nvSpPr>
        <p:spPr>
          <a:xfrm>
            <a:off x="971600" y="2708920"/>
            <a:ext cx="7200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Púlpito                             Vitral da Trindade</a:t>
            </a: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2699792" y="2708920"/>
            <a:ext cx="7200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932040" y="321297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24208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Oriente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78078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Igreja próxima a conferencia geral onde se </a:t>
            </a:r>
          </a:p>
          <a:p>
            <a:r>
              <a:rPr lang="pt-BR" sz="2000" b="1" dirty="0" smtClean="0"/>
              <a:t>reúne os principais lideres da IASD.</a:t>
            </a:r>
            <a:endParaRPr lang="pt-BR" sz="20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6190"/>
            <a:ext cx="392392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ector de seta reta 15"/>
          <p:cNvCxnSpPr/>
          <p:nvPr/>
        </p:nvCxnSpPr>
        <p:spPr>
          <a:xfrm rot="16200000" flipH="1">
            <a:off x="4714876" y="2428868"/>
            <a:ext cx="3000396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Fotos_59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743075" y="327025"/>
            <a:ext cx="1569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dirty="0"/>
              <a:t>                        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5000628" cy="10001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IASD CENTRAL DE BRASÍLIA: Essa igreja em forma de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pirâmide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onde se reúnem os principais lideres da IASD no Brasil.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ntitled Bento XVI na ONU 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071810"/>
            <a:ext cx="4429124" cy="3786190"/>
          </a:xfrm>
          <a:prstGeom prst="rect">
            <a:avLst/>
          </a:prstGeom>
        </p:spPr>
      </p:pic>
      <p:pic>
        <p:nvPicPr>
          <p:cNvPr id="4" name="Imagem 3" descr="imagesCA80CBLX papa na ON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30718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2844" y="214290"/>
            <a:ext cx="46325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“O   espalhamento  pertur-</a:t>
            </a:r>
          </a:p>
          <a:p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bador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 da desordem social,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guerra,  injustiça e </a:t>
            </a:r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violên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cia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  em  nosso  mundo  só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poderá    finalmente    ser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contida    pela    renovada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apreciação    e    respeito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pela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lei  universal  moral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cujos  princípios  derivam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do próprio Criador.”</a:t>
            </a:r>
          </a:p>
          <a:p>
            <a:endParaRPr lang="pt-B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Discurso  do  Papa  Bento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XVI na ONU.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Estudo - será que a IASD vai guardar o domingo\c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643338" cy="464347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85720" y="214290"/>
            <a:ext cx="83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IASD PREPARA O CAMINHO PARA A ACEITAÇÃO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DOMINGO E CONSEQÜENTEMENTE A 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REJEIÇÃO DO SÁBADO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57686" y="2071678"/>
            <a:ext cx="4286280" cy="407196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Publicadora SERVIR, suprime um capítulo inteiro no livro Patriarcas e Profetas!  E qual seria o motivo?  O capítulo “A Semana Literal” foi suprido pela Editora Adventista de Portugal.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Estudo - será que a IASD vai guardar o domingo\FALTA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  <p:sp>
        <p:nvSpPr>
          <p:cNvPr id="4" name="Seta para a direita 3"/>
          <p:cNvSpPr/>
          <p:nvPr/>
        </p:nvSpPr>
        <p:spPr>
          <a:xfrm>
            <a:off x="214282" y="4714884"/>
            <a:ext cx="857256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E:\Estudo - será que a IASD vai guardar o domingo\texto revis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214942" y="2357430"/>
            <a:ext cx="3571900" cy="207170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podemos reparar na imagem do livro em questão, o corpo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redatorial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admite que alterou o texto, ou seja, supriu o texto!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E:\Estudo - será que a IASD vai guardar o domingo\scan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286148" cy="4786346"/>
          </a:xfrm>
          <a:prstGeom prst="rect">
            <a:avLst/>
          </a:prstGeom>
          <a:noFill/>
        </p:spPr>
      </p:pic>
      <p:pic>
        <p:nvPicPr>
          <p:cNvPr id="4099" name="Picture 3" descr="E:\Estudo - será que a IASD vai guardar o domingo\scan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214842" cy="507209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85720" y="214290"/>
            <a:ext cx="8572560" cy="12858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edição brasileira da CASA, de 1995, aparece o título “A Semana Literal”. 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capítulo fala do Sábado bíblico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sétimo dia da semana, como dia santo, de adoração ao nosso Deus Eterno! 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foi o motivo que levou a editora de Portugal a excluir um capítulo inteiro que apresenta o Sábado bíblico?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a direita 7"/>
          <p:cNvSpPr/>
          <p:nvPr/>
        </p:nvSpPr>
        <p:spPr>
          <a:xfrm rot="8376020">
            <a:off x="6969849" y="490272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E:\Estudo - será que a IASD vai guardar o domingo\capa ingles pa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3695700" cy="3810000"/>
          </a:xfrm>
          <a:prstGeom prst="rect">
            <a:avLst/>
          </a:prstGeom>
          <a:noFill/>
        </p:spPr>
      </p:pic>
      <p:pic>
        <p:nvPicPr>
          <p:cNvPr id="5123" name="Picture 3" descr="E:\Estudo - será que a IASD vai guardar o domingo\indice ingles patriar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010025" cy="6096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 flipH="1">
            <a:off x="357158" y="214290"/>
            <a:ext cx="4071966" cy="264320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livro “Patriarcas e Profetas” em inglês (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1943) aparece o título “A Semana Literal”.  O número do capítulo (Nº 9) em inglês é o mesmo da edição brasileira.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E:\Estudo - será que a IASD vai guardar o domingo\capa spiritual gif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14842" cy="3071834"/>
          </a:xfrm>
          <a:prstGeom prst="rect">
            <a:avLst/>
          </a:prstGeom>
          <a:noFill/>
        </p:spPr>
      </p:pic>
      <p:pic>
        <p:nvPicPr>
          <p:cNvPr id="6147" name="Picture 3" descr="E:\Estudo - será que a IASD vai guardar o domingo\indice spiri gif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929067" cy="500066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20" y="285728"/>
            <a:ext cx="8572560" cy="11430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livro “Spiritual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3” (1864) o mesmo capítulo, ou seja, o que lhe corresponde chama-se “Infidelidade Disfarçada”.  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0" y="4786322"/>
            <a:ext cx="4214842" cy="18573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fosse uma espécie de síndrome do esquecimento pela Editora de Portugal ... Mas na verdade é a operação do erro.  É o engano, a astúcia da serpente!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4286248" y="414338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Estudo - será que a IASD vai guardar o domingo\sabado-domingo-lara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643206" cy="4000528"/>
          </a:xfrm>
          <a:prstGeom prst="rect">
            <a:avLst/>
          </a:prstGeom>
          <a:noFill/>
        </p:spPr>
      </p:pic>
      <p:pic>
        <p:nvPicPr>
          <p:cNvPr id="1027" name="Picture 3" descr="E:\Nova pasta IASD\sabado-domingo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3048000" cy="26098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7158" y="285728"/>
            <a:ext cx="94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DEFESA SUTIL “DO SÁBADO PARA O DOMINGO”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785794"/>
            <a:ext cx="8448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Aparentemente pode até parecer um livro que defende a validade do Sábado,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Sétimo Dia.  Mas poderia o Vaticano autorizar e imprimir um livro que não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defendesse   os   seus   interesses?!   Poderia  o  Papa  aprovar  algo  que  não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promovesse sua causa?!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71802" y="2143116"/>
            <a:ext cx="5726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mais grave é que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Samuele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Bacchiocchi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autor do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livro, é pastor da IASD.  Muito francamente, alguém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conheça  a  verdade,  e  se decida a contaminar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estudando     numa     Universidade     do     Vaticano,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 com clareza ser do mesmo exército.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a7.sphotos.ak.fbcdn.net/hphotos-ak-ash2/44532_120181081365252_115391431844217_123968_1596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857628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tal, gostaria de colocar para vossa análise algumas frases da parte final do livro em questão: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“Na base desde principio, podemos perguntar,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poderia Paulo ter advogado o abandono da observância do sábado?  </a:t>
            </a: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difícil acreditar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ele teria considerado tal prática empecilho para se honrar ao Senhor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quando ele mesmo ‘costumeiramente’ (Atos 17:02) se reunia com ‘judeus e gregos’ no sábado na sinagoga (Atos 18:04).  ...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há dúvida que o Apóstolo </a:t>
            </a: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respeitava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aquelas instituições do Velho testamento que ainda tinham valor aos cristãos.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outro lado, sempre que estes costumes ou semelhantes eram promovidos como base de salvação, ele denunciava em termos inequívocos sua função desvirtuada.  </a:t>
            </a: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Poderíamos dizer, portanto, que Paulo rejeitava o sábado como meio de salvação, mas aceitava-o como sombra apontando para a substância que pertence a Cristo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Do Sábado Para o Domingo,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216, 218 e 219.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ler o livro vai observar que o autor ora diz uma coisa, ora diz outra, tese, antítese, síntese.  Notará neste livro o misticismo, a incerteza, a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prejuração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os quais se envolve o sábado.  É verdade que somos salvos pela graça (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2:8), no entanto, viver na graça não significa viver à margem dos mandamentos, segundo as convicções e fé de quem quer que seja.  Meus irmãos, a estratégia de Roma é a mesma de sempre!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IASD 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-142908" y="0"/>
            <a:ext cx="96201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Conferência Geral da IASD está pregando a observância do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domingo.  E você, adventista, o que vai fazer?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736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aramond" pitchFamily="18" charset="0"/>
            </a:endParaRPr>
          </a:p>
        </p:txBody>
      </p:sp>
      <p:pic>
        <p:nvPicPr>
          <p:cNvPr id="52229" name="Picture 5" descr="img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95288" y="1125538"/>
            <a:ext cx="727233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Garamond" pitchFamily="18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95288" y="1844675"/>
            <a:ext cx="5545137" cy="4679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23850" y="1265238"/>
            <a:ext cx="69500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000">
              <a:latin typeface="Franklin Gothic Demi" pitchFamily="34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68313" y="15827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000" b="1" u="sng">
              <a:solidFill>
                <a:schemeClr val="bg1"/>
              </a:solidFill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14282" y="1773238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posições de responsabilidade 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só  desatenderão  </a:t>
            </a:r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desprezarão  o </a:t>
            </a:r>
          </a:p>
          <a:p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sábado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eles  mesmos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mas  da </a:t>
            </a:r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tribuna</a:t>
            </a:r>
          </a:p>
          <a:p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sagrada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instarão com o povo para que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guardem   o  primeiro  dia  da  semana,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alegando  a  tradição  e  o costume em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favor    dessa   instituição   de   feitura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humana.”    Serviço  Cristão, pág. 155.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3" name="Imagem 2" descr="imagesCA3RCX0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2844" y="357166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“Chegou    o    tempo    de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obter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paz 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 neste planeta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...  O   título  das  Nações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Unidas     tem     de     ser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suplementado    por    um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título de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leis espirituais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.”</a:t>
            </a:r>
          </a:p>
          <a:p>
            <a:endParaRPr lang="pt-B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Robert Muller, “A Sedução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do    Cristianismo,    </a:t>
            </a:r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págs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53-54, por Dave Hunt.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IASD 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622776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-214346" y="182563"/>
            <a:ext cx="9445659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 conhece  alguma  tribuna  sagrada  que  não  seja o púlpito da IASD?  O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testemunho  dado  a  Ellen  G.  White  profetizou  que do púlpito sagrado seria 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pregado o domingo.  Por quem?  Por homens em posição de responsabilidade.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6294438" y="1989138"/>
            <a:ext cx="26583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 próprios   pastores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departamentais.   Este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  foi  originalmente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escrito  e  editado  pela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  Batista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Agora,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pasme!   Este  livro  foi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reeditado  pelo 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tamento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Ministerial da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Conferência  Geral  da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  Adventista   do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Sétimo Dia.  Veja com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seus próprios olhos.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11188" y="692150"/>
            <a:ext cx="7993062" cy="4176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928661" y="785794"/>
            <a:ext cx="70500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 existe  uma  diferença  entre  o  sábado e o domingo.  Você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 até o Sábado, então você descansa.  O Domingo é o dia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dá  a  você  Força  para  trabalhar  os  seis  dias a frente.  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 é o final de semana; Domingo é o início.  O Sábado é de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pôr  do  Sol  a pôr do Sol, mas o Domingo é de meia noite a meia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noite.  O Sábado é um dia de descanso,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Domingo é um dia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adoração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Se nós abusarmos do Domingo, estamos destruin-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 algo  belo  que  Deus tem dado.  Sem Domingo significa sem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igreja; sem igreja significa sem adoração; sem adoração significa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 sociedade;  sem  sociedade  significa sem moralidade; sem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moralidade significa sem governo; sem governo significa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anarquia.  Esta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escolha que está ante nós.”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592138" y="111125"/>
            <a:ext cx="4731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Trecho do livro “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Confessions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611188" y="5516563"/>
            <a:ext cx="7993062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714348" y="5572140"/>
            <a:ext cx="7858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  orou: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“Já  é  tempo  de  operares  ó  Senhor,  pois  eles  têm 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quebrantado a Tua lei.”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Salmo 119:126.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outdo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5286380" y="0"/>
            <a:ext cx="385762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00694" y="1214422"/>
            <a:ext cx="3357586" cy="450059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DISTRITAL RENEGA MENSAGEM ADVENTISTA NO LITORAL NORTE DE SÃO PAULO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out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utdoo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-28575232" y="0"/>
            <a:ext cx="6603042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 que diz  a</a:t>
            </a:r>
            <a:r>
              <a:rPr kumimoji="0" lang="pt-BR" sz="2000" b="1" i="1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irmã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White sobre a troca do Sábado pelo domingo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na IASD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?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“ O Senhor possui uma controvérsia com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seu povo professo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nesses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últimos dia...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Nas igrejas e nas grandes assembléias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ao ar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livre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ministros impelirão o povo sobre a necessidade de guardar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 primeiro dia da semana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.”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Review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and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Herald 18/03/1884)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“Nessa  controvérsia, os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homens em posições de responsabilidade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tomarão um curso de ação diretamente oposto ao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realizado por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Neemias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” RH 18/03/1884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“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Lideres proeminentes que tem rejeitado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 a luz estão inflamados com loucura contra a santa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lei de Deus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, assim como a nação Judaica estava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contra o Filho de Deus. Eles estão em terrível engano,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enganando a outros e sendo eles mesmos enganados.”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</a:rPr>
              <a:t>(Testemunhos para a Igreja, vol. 2, p. 452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“Diz o grande enganador ... ‘o sábado é a grande questão que decidirá o destino das almas.  </a:t>
            </a:r>
            <a:r>
              <a:rPr lang="pt-B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 exaltar o sábado de nossa criação. 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Temos feito com que seja aceito tanto pelos mundanos como pelos membros da igreja; </a:t>
            </a:r>
            <a:r>
              <a:rPr lang="pt-B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a igreja precisa ser levada a unir-se ao mundo em seu apoio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Deixar de lado a razão e o temor a Deus, </a:t>
            </a:r>
            <a:r>
              <a:rPr lang="pt-B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seguir o costume e a tradição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ctr"/>
            <a:r>
              <a:rPr lang="pt-B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4, </a:t>
            </a:r>
            <a:r>
              <a:rPr lang="pt-B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337-338 (O Grande Conflito – original de 1884).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14346" y="0"/>
            <a:ext cx="935834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f-ZA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PARA REFLEXÃO: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f-ZA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"</a:t>
            </a: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Que estais fazendo, irmãos, na grande obra de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preparaçã?</a:t>
            </a: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Os que se estão unindo com o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mundo, estão se amoldando ao modelo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mundano, e preparando-se para o sinal da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besta. </a:t>
            </a: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Os que desconfiam do eu, que se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humilham diante de Deus, e purificam a alma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pela obediência à verdade,</a:t>
            </a: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estão recebendo o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molde divino, e preparando-se receber na,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fronte o selo de Deus. Quando vir o decreto,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o selo for aplicado, seu caráter permanecerá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puro e sem mácula para toda a eternidade." </a:t>
            </a:r>
          </a:p>
          <a:p>
            <a:pPr marL="0" marR="0" lvl="0" indent="320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</a:rPr>
              <a:t>Testemunhos Seletos Vol. 2, pág. 71.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320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Conclusão: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deste estudo, fica evidente que a mudança do dia de guarda na IASD se dará de maneira paulatina, como ocorreu na adoção da doutrina católica da trindade pela Igreja Adventista.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semelhança do que aconteceu com a igreja primitiva, sorrateiramente serão infiltradas novos ensinos e práticas antibíblicas e muitos só se aperceberão disto tarde demais, quando por conta do excesso de confiança nos pastores forem achados em falta e rejeitados por Deus.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tática em andamento é renovar permanentemente a membresia, lotando as igrejas de recém-conversos pouco instruídos e ir eliminando aqueles que conheceram a antiga mensagem da Igreja Adventista do Sétimo Dia, para que as novas práticas não sejam contestadas.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Documents and Settings\Machado\Meus documentos\Minhas imagens\figuras e fotos para ilustrar estudo em PPT\estudo sobre lei dominical 1\untitled OBSERVANCIA DO DOMIN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C:\Documents and Settings\Machado\Meus documentos\Minhas imagens\figuras e fotos para ilustrar estudo em PPT\estudo sobre lei dominical 1\DECRET~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858180" cy="157163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57158" y="2714620"/>
            <a:ext cx="86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Vivemos  num período da história, onde o mundo está exigindo 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 “lei  moral”.   Na lei moral do papado, o dia de adoração é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domingo.   Estamos  falando,  portanto,  de  LEI  DOMINICAL.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 o  que  a  irmã  White  escreveu  a  mais  de  100  anos</a:t>
            </a: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assados, sobre este assunto: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C:\Documents and Settings\roberto motta\Desktop\Motta\Imagens Bíblicas\Criação\004_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endParaRPr lang="pt-PT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142852"/>
            <a:ext cx="8434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“É intuito do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 celestial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preservar entre os homens, mediante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observância  do  sábado,  o conhecimento de Si mesmo. 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</a:t>
            </a: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desejo  é  que  o  sábado  nos  aponte  a  Ele como o único Deus </a:t>
            </a: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pelo conhecimento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possamos ter vida e paz.”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Testemunhos Seletos, vol. 3, pág. 16 (Eventos Finais, pág. 77).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471488"/>
            <a:ext cx="18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sz="2000"/>
          </a:p>
          <a:p>
            <a:endParaRPr lang="pt-BR" sz="2000"/>
          </a:p>
          <a:p>
            <a:endParaRPr lang="pt-BR" sz="2000"/>
          </a:p>
          <a:p>
            <a:endParaRPr lang="pt-BR" sz="2000"/>
          </a:p>
        </p:txBody>
      </p:sp>
      <p:pic>
        <p:nvPicPr>
          <p:cNvPr id="38916" name="Picture 4" descr="OgAAAJr4RvEueqPFQhkEW34AwjohWPfDM1AifYhN7hMyXwbrmF6CxGSfzU21sPWsjVpj9yJyaH8Nvs9IGxZDTlH8f0QAm1T1UNiWIBgcXCcV6yRq1Kp_xJtw-y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14282" y="4214818"/>
            <a:ext cx="4643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“Será que agora, por ter dito</a:t>
            </a:r>
          </a:p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verdade, eu me tornei</a:t>
            </a:r>
          </a:p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inimigo de vocês?”</a:t>
            </a:r>
          </a:p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4:16.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-252413" y="188913"/>
            <a:ext cx="9736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QUER SABER SE A SUA IGREJA ESTA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ECUMENISMO?</a:t>
            </a:r>
          </a:p>
        </p:txBody>
      </p:sp>
      <p:pic>
        <p:nvPicPr>
          <p:cNvPr id="105480" name="Picture 8" descr="fe e liberdade2 f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73238"/>
            <a:ext cx="2667000" cy="3333750"/>
          </a:xfrm>
          <a:prstGeom prst="rect">
            <a:avLst/>
          </a:prstGeom>
          <a:noFill/>
        </p:spPr>
      </p:pic>
      <p:pic>
        <p:nvPicPr>
          <p:cNvPr id="105481" name="Picture 9" descr="digitalizar0002 ecumenismo - quer saber se a sua igreja esta no ecumenismo, peça já o seu dvd totalmente gra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773238"/>
            <a:ext cx="2962275" cy="3333750"/>
          </a:xfrm>
          <a:prstGeom prst="rect">
            <a:avLst/>
          </a:prstGeom>
          <a:noFill/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03213" y="5513388"/>
            <a:ext cx="7685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Peça já os DVDs acima, que enviaremos pelo correio totalmente grátis.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Envie     o     seu     endereço    residencial    para    o    seguinte   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arautosdaverdade@hotmail.com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Os Pioneiros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-168275" y="255588"/>
            <a:ext cx="9123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pt-BR" sz="2000">
                <a:latin typeface="Arial" charset="0"/>
              </a:rPr>
              <a:t>Estudo formatado pelos Adventistas do 7º Dia Históricos de Florianópolis-SC</a:t>
            </a:r>
          </a:p>
          <a:p>
            <a:pPr algn="ctr"/>
            <a:r>
              <a:rPr lang="pt-BR" sz="2000">
                <a:latin typeface="Arial" charset="0"/>
              </a:rPr>
              <a:t>Contato: arautosdaverdade@hotmail.com</a:t>
            </a:r>
          </a:p>
          <a:p>
            <a:pPr algn="ctr"/>
            <a:endParaRPr lang="pt-BR" sz="2000">
              <a:latin typeface="Arial" charset="0"/>
            </a:endParaRPr>
          </a:p>
          <a:p>
            <a:pPr algn="ctr"/>
            <a:r>
              <a:rPr lang="pt-BR" sz="2000">
                <a:latin typeface="Arial" charset="0"/>
              </a:rPr>
              <a:t>Visite: </a:t>
            </a:r>
            <a:r>
              <a:rPr lang="pt-BR" sz="2000" b="1">
                <a:latin typeface="Arial" charset="0"/>
              </a:rPr>
              <a:t>WWW.ADVENTISTAS-HISTORICOS.COM</a:t>
            </a:r>
          </a:p>
        </p:txBody>
      </p:sp>
      <p:pic>
        <p:nvPicPr>
          <p:cNvPr id="110596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409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2844" y="214291"/>
            <a:ext cx="878687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QUESTÃO DO DOMINGO SERÁ AMPLAMENTE AGITADA</a:t>
            </a:r>
          </a:p>
          <a:p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ser a questão da observância compulsória do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  amplamente   agitada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o  evento  tão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longamente duvidado e descrido é constatado,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 às   portas;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a   terceira  mensagem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produzirá um efeito que não poderia antes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resultado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Grande Conflito, pág. 606.</a:t>
            </a:r>
            <a:endParaRPr lang="pt-B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ntitled bandeira da alemanh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571480"/>
            <a:ext cx="3500462" cy="27860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71472" y="3571876"/>
            <a:ext cx="78477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“A Alemanha planeja tornar 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Domingo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o dia oficial de descanso para os 320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milhões de cidadãos ... e a Alemanha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está pressionando para que o Domingo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seja oficialmente designado.”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London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Daily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Arial Black" pitchFamily="34" charset="0"/>
              </a:rPr>
              <a:t>Telegraph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, 29/09/1990.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magesCA3S6N16 bandeira da polo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28"/>
            <a:ext cx="3714776" cy="278608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785850" y="3429000"/>
            <a:ext cx="106670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“Os legisladores da Polônia propuseram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 rascunho do projeto de Lei na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quinta-feira que exigiria ás lojas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permanecerem fechados no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Domingo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CNN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News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(2001)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3807</Words>
  <Application>Microsoft Office PowerPoint</Application>
  <PresentationFormat>Apresentação na tela (4:3)</PresentationFormat>
  <Paragraphs>409</Paragraphs>
  <Slides>63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Rosi</cp:lastModifiedBy>
  <cp:revision>4</cp:revision>
  <dcterms:created xsi:type="dcterms:W3CDTF">2013-11-21T10:15:50Z</dcterms:created>
  <dcterms:modified xsi:type="dcterms:W3CDTF">2014-01-20T15:37:49Z</dcterms:modified>
</cp:coreProperties>
</file>